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2" r:id="rId2"/>
    <p:sldId id="272" r:id="rId3"/>
    <p:sldId id="292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299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atriz Muñoz" initials="BM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BDF987"/>
    <a:srgbClr val="8BF42C"/>
    <a:srgbClr val="F79646"/>
    <a:srgbClr val="C6D9F1"/>
    <a:srgbClr val="B7DEE8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971" autoAdjust="0"/>
  </p:normalViewPr>
  <p:slideViewPr>
    <p:cSldViewPr snapToGrid="0" snapToObjects="1">
      <p:cViewPr varScale="1">
        <p:scale>
          <a:sx n="70" d="100"/>
          <a:sy n="70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2DFBF-1E77-0A4A-B8C8-8B3CCC25C462}" type="datetimeFigureOut">
              <a:rPr lang="es-ES_tradnl" smtClean="0"/>
              <a:t>09/01/2019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13165-0747-4542-BA71-40C2F7A55A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490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29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28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35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ontenid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34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79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87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29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41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95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71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724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19A25-D169-9E42-83C3-F96D86DC39DF}" type="datetimeFigureOut">
              <a:rPr lang="es-ES" smtClean="0"/>
              <a:t>09/01/2019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6F413-074B-B848-876D-3214D349AB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97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ortada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12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53564" y="5037206"/>
            <a:ext cx="8931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Gestión de aula para el aprendizaje de todos</a:t>
            </a:r>
          </a:p>
          <a:p>
            <a:pPr algn="ctr"/>
            <a:endParaRPr lang="es-ES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681142" y="5700629"/>
            <a:ext cx="778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Evelyn Monroy</a:t>
            </a:r>
          </a:p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 de mayo de 2017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2518348" cy="11047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934300" y="336110"/>
            <a:ext cx="6605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</a:rPr>
              <a:t>3. ii) Defina con sus palabras, dé un ejemplo y señale quién es el responsable…: 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4834" y="1533994"/>
            <a:ext cx="8544392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FF0000"/>
                </a:solidFill>
              </a:rPr>
              <a:t>Organización curricular: </a:t>
            </a:r>
            <a:r>
              <a:rPr lang="es-CL" sz="2400" dirty="0" smtClean="0"/>
              <a:t>el colegio asegure </a:t>
            </a:r>
            <a:r>
              <a:rPr lang="es-CL" sz="2400" dirty="0"/>
              <a:t>que la propuesta curricular diseñada sea coherente con el PEI y articulada con el Marco </a:t>
            </a:r>
            <a:r>
              <a:rPr lang="es-CL" sz="2400" dirty="0" smtClean="0"/>
              <a:t>Curricular. </a:t>
            </a:r>
          </a:p>
          <a:p>
            <a:pPr marL="457200" indent="-457200" algn="just">
              <a:buAutoNum type="alphaLcParenR"/>
            </a:pPr>
            <a:endParaRPr lang="es-CL" sz="2400" dirty="0">
              <a:solidFill>
                <a:sysClr val="windowText" lastClr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s-CL" sz="24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Generar </a:t>
            </a:r>
            <a:r>
              <a:rPr lang="es-CL" sz="2400" dirty="0" smtClean="0"/>
              <a:t>prácticas </a:t>
            </a:r>
            <a:r>
              <a:rPr lang="es-CL" sz="2400" dirty="0"/>
              <a:t>que aseguran una progresión y coherencia de los OFCMO entre, ciclos y niveles</a:t>
            </a:r>
            <a:r>
              <a:rPr lang="es-CL" sz="2400" dirty="0" smtClean="0"/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es-CL" sz="2400" dirty="0">
              <a:solidFill>
                <a:sysClr val="windowText" lastClr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s-CL" sz="2400" dirty="0" smtClean="0">
                <a:solidFill>
                  <a:sysClr val="windowText" lastClr="000000"/>
                </a:solidFill>
              </a:rPr>
              <a:t>Responsable líder: Jefe/a de UTP </a:t>
            </a:r>
            <a:endParaRPr lang="es-CL" sz="23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13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2518348" cy="11047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934300" y="336110"/>
            <a:ext cx="6605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</a:rPr>
              <a:t>3. ii) Defina con sus palabras, dé un ejemplo y señale quién es el responsable…: 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4834" y="1533994"/>
            <a:ext cx="8544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300" b="1" dirty="0" smtClean="0">
                <a:solidFill>
                  <a:srgbClr val="FF0000"/>
                </a:solidFill>
              </a:rPr>
              <a:t>b) Preparación de la enseñanza: </a:t>
            </a:r>
            <a:r>
              <a:rPr lang="es-CL" sz="2400" dirty="0" smtClean="0"/>
              <a:t>el </a:t>
            </a:r>
            <a:r>
              <a:rPr lang="es-CL" sz="2400" dirty="0"/>
              <a:t>colegio </a:t>
            </a:r>
            <a:r>
              <a:rPr lang="es-CL" sz="2400" dirty="0" smtClean="0"/>
              <a:t>asegura </a:t>
            </a:r>
            <a:r>
              <a:rPr lang="es-CL" sz="2400" dirty="0"/>
              <a:t>la organización, análisis y evaluación del proceso enseñanza – aprendizaje para la implementación del currículo en el aula</a:t>
            </a:r>
            <a:r>
              <a:rPr lang="es-CL" sz="2400" dirty="0" smtClean="0"/>
              <a:t>.</a:t>
            </a:r>
          </a:p>
          <a:p>
            <a:pPr algn="just"/>
            <a:endParaRPr lang="es-CL" sz="2400" dirty="0">
              <a:solidFill>
                <a:sysClr val="windowText" lastClr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s-CL" sz="24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Diseño de la planificación: metodologías y estrategias pertinentes al tema y nivel de enseñanza, etc. </a:t>
            </a:r>
            <a:endParaRPr lang="es-CL" sz="2400" dirty="0" smtClean="0"/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es-CL" sz="2400" dirty="0">
              <a:solidFill>
                <a:sysClr val="windowText" lastClr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s-CL" sz="2400" dirty="0" smtClean="0">
                <a:solidFill>
                  <a:sysClr val="windowText" lastClr="000000"/>
                </a:solidFill>
              </a:rPr>
              <a:t>Responsable líder: profesor </a:t>
            </a:r>
            <a:r>
              <a:rPr lang="es-CL" i="1" dirty="0" smtClean="0">
                <a:solidFill>
                  <a:sysClr val="windowText" lastClr="000000"/>
                </a:solidFill>
              </a:rPr>
              <a:t>(Coordinador de ciclo y Jefe de UTP apoyan y </a:t>
            </a:r>
            <a:br>
              <a:rPr lang="es-CL" i="1" dirty="0" smtClean="0">
                <a:solidFill>
                  <a:sysClr val="windowText" lastClr="000000"/>
                </a:solidFill>
              </a:rPr>
            </a:br>
            <a:r>
              <a:rPr lang="es-CL" i="1" dirty="0" smtClean="0">
                <a:solidFill>
                  <a:sysClr val="windowText" lastClr="000000"/>
                </a:solidFill>
              </a:rPr>
              <a:t>                                                                                                                                           guían) </a:t>
            </a:r>
            <a:endParaRPr lang="es-CL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2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2518348" cy="11047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934300" y="336110"/>
            <a:ext cx="6605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</a:rPr>
              <a:t>3. ii) Defina con sus palabras, dé un ejemplo y señale quién es el responsable…: 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4834" y="1533994"/>
            <a:ext cx="85443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300" b="1" dirty="0" smtClean="0">
                <a:solidFill>
                  <a:srgbClr val="FF0000"/>
                </a:solidFill>
              </a:rPr>
              <a:t>c) Acción docente en el aula: </a:t>
            </a:r>
            <a:r>
              <a:rPr lang="es-CL" sz="2400" dirty="0" smtClean="0"/>
              <a:t>el </a:t>
            </a:r>
            <a:r>
              <a:rPr lang="es-CL" sz="2400" dirty="0"/>
              <a:t>colegio </a:t>
            </a:r>
            <a:r>
              <a:rPr lang="es-CL" sz="2400" dirty="0" smtClean="0"/>
              <a:t>asegura </a:t>
            </a:r>
            <a:r>
              <a:rPr lang="es-CL" sz="2400" dirty="0"/>
              <a:t>que la implementación curricular se concrete eficazmente en el aula a través del proceso enseñanza – </a:t>
            </a:r>
            <a:r>
              <a:rPr lang="es-CL" sz="2400" dirty="0" smtClean="0"/>
              <a:t>aprendizaje.</a:t>
            </a:r>
          </a:p>
          <a:p>
            <a:pPr algn="just"/>
            <a:endParaRPr lang="es-CL" sz="2400" dirty="0">
              <a:solidFill>
                <a:sysClr val="windowText" lastClr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s-CL" sz="24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Desempeño en aula: planificación de contenido, OFT, trabajo colaborativo, clima de aula óptimo, decisiones pedagógicas pertinentes, etc. </a:t>
            </a:r>
            <a:endParaRPr lang="es-CL" sz="2400" dirty="0" smtClean="0"/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es-CL" sz="2400" dirty="0">
              <a:solidFill>
                <a:sysClr val="windowText" lastClr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s-CL" sz="2400" dirty="0" smtClean="0">
                <a:solidFill>
                  <a:sysClr val="windowText" lastClr="000000"/>
                </a:solidFill>
              </a:rPr>
              <a:t>Responsable líder: profesor </a:t>
            </a:r>
            <a:r>
              <a:rPr lang="es-CL" i="1" dirty="0" smtClean="0">
                <a:solidFill>
                  <a:sysClr val="windowText" lastClr="000000"/>
                </a:solidFill>
              </a:rPr>
              <a:t>(</a:t>
            </a:r>
            <a:r>
              <a:rPr lang="es-CL" i="1" dirty="0">
                <a:solidFill>
                  <a:sysClr val="windowText" lastClr="000000"/>
                </a:solidFill>
              </a:rPr>
              <a:t>O</a:t>
            </a:r>
            <a:r>
              <a:rPr lang="es-CL" i="1" dirty="0" smtClean="0">
                <a:solidFill>
                  <a:sysClr val="windowText" lastClr="000000"/>
                </a:solidFill>
              </a:rPr>
              <a:t>tros profesores, coordinador de ciclo y Jefe de </a:t>
            </a:r>
          </a:p>
          <a:p>
            <a:pPr algn="just"/>
            <a:r>
              <a:rPr lang="es-CL" i="1" dirty="0">
                <a:solidFill>
                  <a:sysClr val="windowText" lastClr="000000"/>
                </a:solidFill>
              </a:rPr>
              <a:t> </a:t>
            </a:r>
            <a:r>
              <a:rPr lang="es-CL" i="1" dirty="0" smtClean="0">
                <a:solidFill>
                  <a:sysClr val="windowText" lastClr="000000"/>
                </a:solidFill>
              </a:rPr>
              <a:t>                                                                         UTP apoyan y guían) </a:t>
            </a:r>
            <a:endParaRPr lang="es-CL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6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2518348" cy="11047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934300" y="336110"/>
            <a:ext cx="6605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</a:rPr>
              <a:t>3. ii) Defina con sus palabras, dé un ejemplo y señale quién es el responsable…: 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4834" y="1533994"/>
            <a:ext cx="8544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300" b="1" dirty="0" smtClean="0">
                <a:solidFill>
                  <a:srgbClr val="FF0000"/>
                </a:solidFill>
              </a:rPr>
              <a:t>d) </a:t>
            </a:r>
            <a:r>
              <a:rPr lang="es-CL" sz="2400" b="1" dirty="0">
                <a:solidFill>
                  <a:srgbClr val="FF0000"/>
                </a:solidFill>
              </a:rPr>
              <a:t>Evaluación de la Implementación Curricular: </a:t>
            </a:r>
            <a:r>
              <a:rPr lang="es-CL" sz="2400" dirty="0"/>
              <a:t>el </a:t>
            </a:r>
            <a:r>
              <a:rPr lang="es-CL" sz="2400" dirty="0" smtClean="0"/>
              <a:t>colegio determina </a:t>
            </a:r>
            <a:r>
              <a:rPr lang="es-CL" sz="2400" dirty="0"/>
              <a:t>el grado de desarrollo e impacto que tiene la implementación del diseño </a:t>
            </a:r>
            <a:r>
              <a:rPr lang="es-CL" sz="2400" dirty="0" smtClean="0"/>
              <a:t>curricular.</a:t>
            </a:r>
          </a:p>
          <a:p>
            <a:pPr algn="just"/>
            <a:endParaRPr lang="es-CL" sz="2400" dirty="0">
              <a:solidFill>
                <a:sysClr val="windowText" lastClr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s-CL" sz="24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Evaluación de cobertura curricular en el colegio, logros de aprendizaje y reflexión sobre la implementación en aula. </a:t>
            </a:r>
            <a:endParaRPr lang="es-CL" sz="2400" dirty="0" smtClean="0"/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es-CL" sz="2400" dirty="0">
              <a:solidFill>
                <a:sysClr val="windowText" lastClr="0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s-CL" sz="2400" dirty="0" smtClean="0">
                <a:solidFill>
                  <a:sysClr val="windowText" lastClr="000000"/>
                </a:solidFill>
              </a:rPr>
              <a:t>Responsable líder: Jefe/a de UTP </a:t>
            </a:r>
            <a:r>
              <a:rPr lang="es-CL" i="1" dirty="0" smtClean="0">
                <a:solidFill>
                  <a:sysClr val="windowText" lastClr="000000"/>
                </a:solidFill>
              </a:rPr>
              <a:t>(Junto al equipo escolar)</a:t>
            </a:r>
            <a:endParaRPr lang="es-CL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0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2592"/>
          </a:xfrm>
          <a:solidFill>
            <a:srgbClr val="FFC000"/>
          </a:solidFill>
        </p:spPr>
        <p:txBody>
          <a:bodyPr/>
          <a:lstStyle/>
          <a:p>
            <a:r>
              <a:rPr lang="es-CL" b="1" dirty="0" smtClean="0"/>
              <a:t>ACTIVIDAD</a:t>
            </a:r>
            <a:endParaRPr lang="es-C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14652"/>
            <a:ext cx="8229600" cy="4911512"/>
          </a:xfrm>
        </p:spPr>
        <p:txBody>
          <a:bodyPr>
            <a:noAutofit/>
          </a:bodyPr>
          <a:lstStyle/>
          <a:p>
            <a:pPr marL="449263" indent="0" algn="ctr">
              <a:buNone/>
            </a:pPr>
            <a:r>
              <a:rPr lang="es-ES" sz="2200" b="1" dirty="0" smtClean="0"/>
              <a:t>A partir de su participación en el foro “</a:t>
            </a:r>
            <a:r>
              <a:rPr lang="es-ES" sz="2200" b="1" i="1" dirty="0" smtClean="0"/>
              <a:t>Nuevas </a:t>
            </a:r>
            <a:r>
              <a:rPr lang="es-ES" sz="2200" b="1" i="1" dirty="0"/>
              <a:t>Competencias para Aprender y Enseñar en el Mundo Digital</a:t>
            </a:r>
            <a:r>
              <a:rPr lang="es-ES" sz="2200" b="1" i="1" dirty="0" smtClean="0"/>
              <a:t>”,</a:t>
            </a:r>
            <a:r>
              <a:rPr lang="es-ES" sz="2200" b="1" dirty="0" smtClean="0"/>
              <a:t> realice las siguientes reflexiones individuales: </a:t>
            </a:r>
            <a:endParaRPr lang="es-ES" sz="2200" b="1" dirty="0"/>
          </a:p>
          <a:p>
            <a:pPr marL="457200" indent="-457200" algn="just">
              <a:buFont typeface="+mj-lt"/>
              <a:buAutoNum type="arabicPeriod"/>
            </a:pPr>
            <a:r>
              <a:rPr lang="es-CL" sz="2200" dirty="0" smtClean="0"/>
              <a:t>Menciona y opina sobre una de las experiencias presentadas en el foro. Fundamenta el por qué te pareció relevante destacar esta ponencia.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L" sz="2200" dirty="0"/>
              <a:t>¿Cuáles crees tú, que son las nuevas competencias que requieren </a:t>
            </a:r>
            <a:r>
              <a:rPr lang="es-CL" sz="2200" dirty="0" smtClean="0"/>
              <a:t>las Educadoras de Párvulo </a:t>
            </a:r>
            <a:r>
              <a:rPr lang="es-CL" sz="2200" dirty="0"/>
              <a:t>para enfrentar este desafío?</a:t>
            </a:r>
          </a:p>
          <a:p>
            <a:pPr marL="1706563" indent="-457200" algn="just">
              <a:buFont typeface="+mj-lt"/>
              <a:buAutoNum type="arabicPeriod"/>
            </a:pPr>
            <a:r>
              <a:rPr lang="es-CL" sz="2200" dirty="0" smtClean="0"/>
              <a:t>¿Qué falta incorporar en la formación de educadoras (FID) para que estas competencias antes mencionadas, sean adquiridas de forma óptima?</a:t>
            </a:r>
          </a:p>
          <a:p>
            <a:pPr marL="1706563" indent="-457200" algn="just">
              <a:buFont typeface="+mj-lt"/>
              <a:buAutoNum type="arabicPeriod"/>
            </a:pPr>
            <a:r>
              <a:rPr lang="es-CL" sz="2200" dirty="0" smtClean="0"/>
              <a:t>¿Qué hay y qué falta en los colegios/jardines infantiles (lo que ves en tus </a:t>
            </a:r>
            <a:r>
              <a:rPr lang="es-CL" sz="2200" dirty="0"/>
              <a:t>p</a:t>
            </a:r>
            <a:r>
              <a:rPr lang="es-CL" sz="2200" dirty="0" smtClean="0"/>
              <a:t>rácticas), para implementar clases con apoyo de TIC? </a:t>
            </a:r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72274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723" y="20149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rgbClr val="FFFF00"/>
                </a:solidFill>
              </a:rPr>
              <a:t>Retroalimentación </a:t>
            </a:r>
            <a:br>
              <a:rPr lang="es-CL" b="1" dirty="0" smtClean="0">
                <a:solidFill>
                  <a:srgbClr val="FFFF00"/>
                </a:solidFill>
              </a:rPr>
            </a:br>
            <a:r>
              <a:rPr lang="es-CL" b="1" dirty="0" smtClean="0">
                <a:solidFill>
                  <a:srgbClr val="FFFF00"/>
                </a:solidFill>
              </a:rPr>
              <a:t>Solemne 1</a:t>
            </a:r>
            <a:endParaRPr lang="es-CL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8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948022" y="397693"/>
            <a:ext cx="660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</a:rPr>
              <a:t>1. i) Defina con sus palabras: 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09665" y="1254629"/>
            <a:ext cx="801973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Convivencia Escolar: </a:t>
            </a:r>
            <a:r>
              <a:rPr lang="es-CL" sz="2300" dirty="0" smtClean="0"/>
              <a:t>área encargada de generar un ambiente propicio para el aprendizaje, basado en el trato respetuoso, tolerante, aceptación de la diversidad, etc. </a:t>
            </a:r>
            <a:r>
              <a:rPr lang="es-CL" sz="2300" dirty="0" smtClean="0">
                <a:sym typeface="Wingdings" panose="05000000000000000000" pitchFamily="2" charset="2"/>
              </a:rPr>
              <a:t> OFT</a:t>
            </a:r>
            <a:r>
              <a:rPr lang="es-CL" sz="2300" dirty="0" smtClean="0"/>
              <a:t> </a:t>
            </a:r>
          </a:p>
          <a:p>
            <a:pPr marL="457200" indent="-457200" algn="just">
              <a:buAutoNum type="alphaLcParenR"/>
            </a:pPr>
            <a:endParaRPr lang="es-CL" sz="2300" dirty="0" smtClean="0"/>
          </a:p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Gestión Curricular: </a:t>
            </a:r>
            <a:r>
              <a:rPr lang="es-CL" sz="2300" dirty="0" smtClean="0"/>
              <a:t>incorpora todo el proceso de trabajo dentro de una institución educativa: planificación, implementación y evaluación. </a:t>
            </a:r>
          </a:p>
          <a:p>
            <a:pPr marL="457200" indent="-457200" algn="just">
              <a:buAutoNum type="alphaLcParenR"/>
            </a:pPr>
            <a:endParaRPr lang="es-CL" sz="2300" dirty="0" smtClean="0"/>
          </a:p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Liderazgo: </a:t>
            </a:r>
            <a:r>
              <a:rPr lang="es-CL" sz="2300" dirty="0" smtClean="0"/>
              <a:t>persona con responsabilidad que debe guiar a un equipo de trabajo. Debe ser capaz de mediar, apoyar… </a:t>
            </a:r>
          </a:p>
          <a:p>
            <a:pPr marL="457200" indent="-457200" algn="just">
              <a:buAutoNum type="alphaLcParenR"/>
            </a:pPr>
            <a:endParaRPr lang="es-CL" sz="2300" dirty="0" smtClean="0"/>
          </a:p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Recursos: </a:t>
            </a:r>
            <a:r>
              <a:rPr lang="es-CL" sz="2300" dirty="0" smtClean="0"/>
              <a:t>elementos materiales o humanos, que ayudan al funcionamiento de las acciones propias del colegio. </a:t>
            </a:r>
          </a:p>
        </p:txBody>
      </p:sp>
    </p:spTree>
    <p:extLst>
      <p:ext uri="{BB962C8B-B14F-4D97-AF65-F5344CB8AC3E}">
        <p14:creationId xmlns:p14="http://schemas.microsoft.com/office/powerpoint/2010/main" val="12289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673858" y="628525"/>
            <a:ext cx="660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</a:rPr>
              <a:t>1. ii) Elabora un plan estratégico a partir del caso… 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09665" y="1509462"/>
            <a:ext cx="80197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Convivencia Escolar: </a:t>
            </a:r>
            <a:r>
              <a:rPr lang="es-CL" sz="2300" dirty="0" smtClean="0"/>
              <a:t>Realización de: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s-CL" sz="2300" dirty="0" smtClean="0"/>
              <a:t>charlas a apoderados con expertos, para tratar temas de </a:t>
            </a:r>
            <a:r>
              <a:rPr lang="es-CL" sz="2300" dirty="0" err="1" smtClean="0"/>
              <a:t>bullying</a:t>
            </a:r>
            <a:r>
              <a:rPr lang="es-CL" sz="2300" dirty="0" smtClean="0"/>
              <a:t> al interior del aula.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s-CL" sz="2300" dirty="0" smtClean="0"/>
              <a:t>Talleres de autocuidado para profesores, en el horario de consejo. </a:t>
            </a:r>
            <a:endParaRPr lang="es-CL" sz="2300" dirty="0"/>
          </a:p>
          <a:p>
            <a:pPr marL="457200" indent="-457200" algn="just">
              <a:buAutoNum type="alphaLcParenR"/>
            </a:pPr>
            <a:endParaRPr lang="es-CL" sz="2300" dirty="0" smtClean="0"/>
          </a:p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Gestión Curricular: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s-CL" sz="2300" dirty="0" smtClean="0"/>
              <a:t>Diseño del plan institucional, en conjunto con profesores y coordinadores de ciclo, liderados por Jefe/a de UTP.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s-CL" sz="2300" dirty="0" smtClean="0"/>
              <a:t>Trabajo conjunto de los profesores de nivel para la elaboración de planificaciones.</a:t>
            </a:r>
          </a:p>
        </p:txBody>
      </p:sp>
    </p:spTree>
    <p:extLst>
      <p:ext uri="{BB962C8B-B14F-4D97-AF65-F5344CB8AC3E}">
        <p14:creationId xmlns:p14="http://schemas.microsoft.com/office/powerpoint/2010/main" val="67149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673858" y="628525"/>
            <a:ext cx="660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</a:rPr>
              <a:t>1. ii) Elabora un plan estratégico a partir del caso… 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09665" y="1434511"/>
            <a:ext cx="80197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Liderazgo: </a:t>
            </a:r>
            <a:r>
              <a:rPr lang="es-CL" sz="2300" dirty="0" smtClean="0"/>
              <a:t>El Director debe tomar acciones pertinentes a su realidad, desarrollando un plan de trabajo involucrando a toda la comunidad escolar, de esta forma, realizará mejoras. </a:t>
            </a:r>
          </a:p>
          <a:p>
            <a:pPr marL="539750" indent="-360363" algn="just"/>
            <a:r>
              <a:rPr lang="es-CL" sz="2300" dirty="0"/>
              <a:t>	</a:t>
            </a:r>
            <a:endParaRPr lang="es-CL" sz="2300" dirty="0" smtClean="0"/>
          </a:p>
          <a:p>
            <a:pPr marL="539750" indent="-360363" algn="just"/>
            <a:r>
              <a:rPr lang="es-CL" sz="2300" dirty="0"/>
              <a:t> </a:t>
            </a:r>
            <a:r>
              <a:rPr lang="es-CL" sz="2300" dirty="0" smtClean="0"/>
              <a:t>    Debe apoyar la labor docente, dejando espacios en horario de la semana para que asista a seminarios o congresos. </a:t>
            </a:r>
          </a:p>
          <a:p>
            <a:pPr marL="457200" indent="-457200" algn="just">
              <a:buAutoNum type="alphaLcParenR"/>
            </a:pPr>
            <a:endParaRPr lang="es-CL" sz="2300" dirty="0" smtClean="0"/>
          </a:p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Recursos: </a:t>
            </a:r>
            <a:r>
              <a:rPr lang="es-CL" sz="2300" dirty="0" smtClean="0"/>
              <a:t>Se asigna a un encargado de recursos del establecimiento, apoyados por el Director y jefe de UTP.</a:t>
            </a:r>
          </a:p>
          <a:p>
            <a:pPr marL="449263" indent="-449263" algn="just"/>
            <a:r>
              <a:rPr lang="es-CL" sz="2300" dirty="0" smtClean="0"/>
              <a:t>	Toda compra debe ser consultada por los profesores, para optimizar los recursos. </a:t>
            </a:r>
          </a:p>
          <a:p>
            <a:pPr marL="449263" indent="-449263" algn="just"/>
            <a:r>
              <a:rPr lang="es-CL" sz="2300" dirty="0"/>
              <a:t>	</a:t>
            </a:r>
            <a:r>
              <a:rPr lang="es-CL" sz="2300" dirty="0" smtClean="0"/>
              <a:t>El colegio debe ser sustentable en la compra de recursos. </a:t>
            </a:r>
          </a:p>
        </p:txBody>
      </p:sp>
    </p:spTree>
    <p:extLst>
      <p:ext uri="{BB962C8B-B14F-4D97-AF65-F5344CB8AC3E}">
        <p14:creationId xmlns:p14="http://schemas.microsoft.com/office/powerpoint/2010/main" val="3545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793780" y="213026"/>
            <a:ext cx="6605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>
                <a:solidFill>
                  <a:srgbClr val="00B050"/>
                </a:solidFill>
              </a:rPr>
              <a:t>2</a:t>
            </a:r>
            <a:r>
              <a:rPr lang="es-CL" sz="2400" b="1" dirty="0" smtClean="0">
                <a:solidFill>
                  <a:srgbClr val="00B050"/>
                </a:solidFill>
              </a:rPr>
              <a:t>. Menciona una estrategia por cada área, donde el Director puede llevar a cabo…</a:t>
            </a:r>
            <a:endParaRPr lang="es-CL" sz="2400" b="1" dirty="0">
              <a:solidFill>
                <a:srgbClr val="00B05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4834" y="1284611"/>
            <a:ext cx="85443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Visión estratégica y planificación: </a:t>
            </a:r>
            <a:endParaRPr lang="es-CL" sz="2300" dirty="0" smtClean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CL" sz="2300" dirty="0" smtClean="0"/>
              <a:t>Conocimiento y uso del PEI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CL" sz="2300" dirty="0" smtClean="0"/>
              <a:t>Asegurar la implementación y evaluación de mejoramiento.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CL" sz="2300" dirty="0" smtClean="0"/>
              <a:t>Se garantiza que el sostenedor colabore con la sustentabilidad</a:t>
            </a:r>
          </a:p>
          <a:p>
            <a:pPr marL="457200" indent="-457200" algn="just">
              <a:buAutoNum type="alphaLcParenR"/>
            </a:pPr>
            <a:endParaRPr lang="es-CL" sz="2300" dirty="0" smtClean="0"/>
          </a:p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Alianzas estratégicas: </a:t>
            </a:r>
            <a:endParaRPr lang="es-CL" sz="2300" b="1" dirty="0">
              <a:solidFill>
                <a:srgbClr val="0070C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CL" sz="2400" dirty="0" smtClean="0"/>
              <a:t>Generar </a:t>
            </a:r>
            <a:r>
              <a:rPr lang="es-CL" sz="2400" dirty="0"/>
              <a:t>interacción e intercambio de experiencias con otras </a:t>
            </a:r>
            <a:r>
              <a:rPr lang="es-CL" sz="2400" dirty="0" smtClean="0"/>
              <a:t>instituciones.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CL" sz="2400" dirty="0" smtClean="0"/>
              <a:t>Establecer </a:t>
            </a:r>
            <a:r>
              <a:rPr lang="es-CL" sz="2400" dirty="0"/>
              <a:t>redes de colaboración con organismos de la comunidad local, académicas, servicios públicos y/o empresariales. </a:t>
            </a:r>
            <a:endParaRPr lang="es-CL" sz="2400" dirty="0" smtClean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CL" sz="2400" dirty="0" smtClean="0"/>
              <a:t>Contribuir </a:t>
            </a:r>
            <a:r>
              <a:rPr lang="es-CL" sz="2400" dirty="0"/>
              <a:t>al desarrollo local de la comunidad que favorezcan el logro de los Objetivos Institucionales</a:t>
            </a:r>
            <a:endParaRPr lang="es-CL" sz="2300" dirty="0" smtClean="0"/>
          </a:p>
        </p:txBody>
      </p:sp>
    </p:spTree>
    <p:extLst>
      <p:ext uri="{BB962C8B-B14F-4D97-AF65-F5344CB8AC3E}">
        <p14:creationId xmlns:p14="http://schemas.microsoft.com/office/powerpoint/2010/main" val="397430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793780" y="213026"/>
            <a:ext cx="6605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>
                <a:solidFill>
                  <a:srgbClr val="C00000"/>
                </a:solidFill>
              </a:rPr>
              <a:t>2</a:t>
            </a:r>
            <a:r>
              <a:rPr lang="es-CL" sz="2400" b="1" dirty="0" smtClean="0">
                <a:solidFill>
                  <a:srgbClr val="C00000"/>
                </a:solidFill>
              </a:rPr>
              <a:t>. Menciona una estrategia por cada área, donde el Director puede llevar a cabo…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4834" y="1284611"/>
            <a:ext cx="854439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300" b="1" dirty="0" smtClean="0">
                <a:solidFill>
                  <a:srgbClr val="0070C0"/>
                </a:solidFill>
              </a:rPr>
              <a:t>c) Conducción: </a:t>
            </a:r>
            <a:endParaRPr lang="es-CL" sz="2300" dirty="0" smtClean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s-CL" sz="2400" dirty="0" smtClean="0"/>
              <a:t>Prácticas </a:t>
            </a:r>
            <a:r>
              <a:rPr lang="es-CL" sz="2400" dirty="0"/>
              <a:t>del </a:t>
            </a:r>
            <a:r>
              <a:rPr lang="es-CL" sz="2400" dirty="0" smtClean="0"/>
              <a:t>Director </a:t>
            </a:r>
            <a:r>
              <a:rPr lang="es-CL" sz="2400" dirty="0"/>
              <a:t>y del equipo directivo que aseguran un actuar </a:t>
            </a:r>
            <a:r>
              <a:rPr lang="es-CL" sz="2400" dirty="0" smtClean="0"/>
              <a:t>coordinado de la comunidad.</a:t>
            </a:r>
          </a:p>
          <a:p>
            <a:pPr marL="800100" lvl="1" indent="-342900" algn="just">
              <a:buFont typeface="Wingdings" panose="05000000000000000000" pitchFamily="2" charset="2"/>
              <a:buChar char="à"/>
            </a:pPr>
            <a:r>
              <a:rPr lang="es-CL" sz="2400" dirty="0" smtClean="0">
                <a:sym typeface="Wingdings" panose="05000000000000000000" pitchFamily="2" charset="2"/>
              </a:rPr>
              <a:t>Toma de decisiones, delegación de funciones, etc. </a:t>
            </a:r>
          </a:p>
          <a:p>
            <a:pPr lvl="1" algn="just"/>
            <a:endParaRPr lang="es-CL" sz="2300" dirty="0" smtClean="0"/>
          </a:p>
          <a:p>
            <a:pPr algn="just"/>
            <a:r>
              <a:rPr lang="es-CL" sz="2300" b="1" dirty="0" smtClean="0">
                <a:solidFill>
                  <a:srgbClr val="0070C0"/>
                </a:solidFill>
              </a:rPr>
              <a:t>d) Información y análisis: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L" sz="2400" dirty="0" smtClean="0"/>
              <a:t>Prácticas </a:t>
            </a:r>
            <a:r>
              <a:rPr lang="es-CL" sz="2400" dirty="0"/>
              <a:t>de monitoreo, evaluación y/o autoevaluación para detectar situaciones críticas </a:t>
            </a:r>
            <a:r>
              <a:rPr lang="es-CL" sz="2400" dirty="0" smtClean="0"/>
              <a:t>que afectan al PEI.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CL" sz="2400" dirty="0"/>
              <a:t>prácticas de análisis de la información para la toma de decisiones oportuna y </a:t>
            </a:r>
            <a:r>
              <a:rPr lang="es-CL" sz="2400" dirty="0" smtClean="0"/>
              <a:t>fundamentada</a:t>
            </a:r>
          </a:p>
          <a:p>
            <a:pPr lvl="1" algn="just"/>
            <a:r>
              <a:rPr lang="es-CL" sz="2400" dirty="0" smtClean="0">
                <a:sym typeface="Wingdings" panose="05000000000000000000" pitchFamily="2" charset="2"/>
              </a:rPr>
              <a:t> Invitación semestral a la comunidad escolar donde se le de cuenta pública de lo utilizado y lo que se está por usar. </a:t>
            </a:r>
            <a:endParaRPr lang="es-CL" sz="2300" dirty="0"/>
          </a:p>
        </p:txBody>
      </p:sp>
    </p:spTree>
    <p:extLst>
      <p:ext uri="{BB962C8B-B14F-4D97-AF65-F5344CB8AC3E}">
        <p14:creationId xmlns:p14="http://schemas.microsoft.com/office/powerpoint/2010/main" val="171891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2518348" cy="11047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934300" y="336110"/>
            <a:ext cx="660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</a:rPr>
              <a:t>3. i) Defina con sus palabras y dé un ejemplo: 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4834" y="1133885"/>
            <a:ext cx="854439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es-CL" sz="2300" b="1" dirty="0" smtClean="0">
                <a:solidFill>
                  <a:srgbClr val="0070C0"/>
                </a:solidFill>
              </a:rPr>
              <a:t>Equidad: </a:t>
            </a:r>
            <a:r>
              <a:rPr lang="es-CL" sz="2300" dirty="0" smtClean="0">
                <a:solidFill>
                  <a:sysClr val="windowText" lastClr="000000"/>
                </a:solidFill>
              </a:rPr>
              <a:t>Dar a cada quien lo justo o necesario.</a:t>
            </a:r>
          </a:p>
          <a:p>
            <a:pPr algn="just"/>
            <a:r>
              <a:rPr lang="es-CL" sz="23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Entrega de % de beca, según el mérito académico o necesidad. </a:t>
            </a:r>
            <a:endParaRPr lang="es-CL" sz="2300" dirty="0">
              <a:solidFill>
                <a:sysClr val="windowText" lastClr="000000"/>
              </a:solidFill>
            </a:endParaRPr>
          </a:p>
          <a:p>
            <a:pPr marL="457200" indent="-457200" algn="just">
              <a:buAutoNum type="alphaLcParenR"/>
            </a:pPr>
            <a:endParaRPr lang="es-CL" sz="2300" dirty="0" smtClean="0">
              <a:solidFill>
                <a:sysClr val="windowText" lastClr="000000"/>
              </a:solidFill>
            </a:endParaRPr>
          </a:p>
          <a:p>
            <a:pPr algn="just"/>
            <a:r>
              <a:rPr lang="es-CL" sz="2300" b="1" dirty="0" smtClean="0">
                <a:solidFill>
                  <a:srgbClr val="0070C0"/>
                </a:solidFill>
              </a:rPr>
              <a:t>b) Relevancia: </a:t>
            </a:r>
            <a:r>
              <a:rPr lang="es-CL" sz="2300" dirty="0" smtClean="0">
                <a:solidFill>
                  <a:sysClr val="windowText" lastClr="000000"/>
                </a:solidFill>
              </a:rPr>
              <a:t>Destacar una acción o dar importancia. </a:t>
            </a:r>
          </a:p>
          <a:p>
            <a:pPr algn="just"/>
            <a:r>
              <a:rPr lang="es-CL" sz="23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Dar importancia estudiantes que necesitan mayor apoyo escolar.</a:t>
            </a:r>
            <a:endParaRPr lang="es-CL" sz="2300" dirty="0">
              <a:solidFill>
                <a:sysClr val="windowText" lastClr="000000"/>
              </a:solidFill>
            </a:endParaRPr>
          </a:p>
          <a:p>
            <a:pPr marL="457200" indent="-457200" algn="just">
              <a:buAutoNum type="alphaLcParenR"/>
            </a:pPr>
            <a:endParaRPr lang="es-CL" sz="2300" dirty="0" smtClean="0">
              <a:solidFill>
                <a:sysClr val="windowText" lastClr="000000"/>
              </a:solidFill>
            </a:endParaRPr>
          </a:p>
          <a:p>
            <a:pPr algn="just"/>
            <a:r>
              <a:rPr lang="es-CL" sz="2300" b="1" dirty="0" smtClean="0">
                <a:solidFill>
                  <a:srgbClr val="0070C0"/>
                </a:solidFill>
              </a:rPr>
              <a:t>c) Pertinencia: </a:t>
            </a:r>
            <a:r>
              <a:rPr lang="es-CL" sz="2300" dirty="0" smtClean="0">
                <a:solidFill>
                  <a:sysClr val="windowText" lastClr="000000"/>
                </a:solidFill>
              </a:rPr>
              <a:t>Adecuado y oportuno, en el momento indicado.</a:t>
            </a:r>
          </a:p>
          <a:p>
            <a:pPr algn="just"/>
            <a:r>
              <a:rPr lang="es-CL" sz="23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Utilizar el tiempo del consejo de profesores para realizar talleres de autocuidado o perfeccionamiento docente. </a:t>
            </a:r>
            <a:endParaRPr lang="es-CL" sz="23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66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2518348" cy="11047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934300" y="336110"/>
            <a:ext cx="660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b="1" dirty="0" smtClean="0">
                <a:solidFill>
                  <a:srgbClr val="C00000"/>
                </a:solidFill>
              </a:rPr>
              <a:t>3. i) Defina con sus palabras y dé un ejemplo: </a:t>
            </a:r>
            <a:endParaRPr lang="es-CL" sz="2400" b="1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4834" y="1133885"/>
            <a:ext cx="85443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L" sz="2300" dirty="0" smtClean="0">
              <a:solidFill>
                <a:sysClr val="windowText" lastClr="000000"/>
              </a:solidFill>
            </a:endParaRPr>
          </a:p>
          <a:p>
            <a:pPr algn="just"/>
            <a:r>
              <a:rPr lang="es-CL" sz="2300" b="1" dirty="0" smtClean="0">
                <a:solidFill>
                  <a:srgbClr val="0070C0"/>
                </a:solidFill>
              </a:rPr>
              <a:t>d) Eficacia: </a:t>
            </a:r>
            <a:r>
              <a:rPr lang="es-CL" sz="2300" dirty="0" smtClean="0">
                <a:solidFill>
                  <a:sysClr val="windowText" lastClr="000000"/>
                </a:solidFill>
              </a:rPr>
              <a:t>lograr un objetivo propuesto.</a:t>
            </a:r>
          </a:p>
          <a:p>
            <a:pPr algn="just"/>
            <a:r>
              <a:rPr lang="es-CL" sz="23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Utilizar diversas metodologías de aula para obtener aprendizajes. </a:t>
            </a:r>
            <a:endParaRPr lang="es-CL" sz="2300" dirty="0" smtClean="0">
              <a:solidFill>
                <a:sysClr val="windowText" lastClr="000000"/>
              </a:solidFill>
            </a:endParaRPr>
          </a:p>
          <a:p>
            <a:pPr algn="just"/>
            <a:endParaRPr lang="es-CL" sz="2300" dirty="0">
              <a:solidFill>
                <a:sysClr val="windowText" lastClr="000000"/>
              </a:solidFill>
            </a:endParaRPr>
          </a:p>
          <a:p>
            <a:pPr algn="just"/>
            <a:endParaRPr lang="es-CL" sz="2300" dirty="0" smtClean="0">
              <a:solidFill>
                <a:sysClr val="windowText" lastClr="000000"/>
              </a:solidFill>
            </a:endParaRPr>
          </a:p>
          <a:p>
            <a:pPr algn="just"/>
            <a:r>
              <a:rPr lang="es-CL" sz="2300" b="1" dirty="0" smtClean="0">
                <a:solidFill>
                  <a:srgbClr val="0070C0"/>
                </a:solidFill>
              </a:rPr>
              <a:t>e) Eficiencia: </a:t>
            </a:r>
            <a:r>
              <a:rPr lang="es-CL" sz="2300" dirty="0" smtClean="0">
                <a:solidFill>
                  <a:sysClr val="windowText" lastClr="000000"/>
                </a:solidFill>
              </a:rPr>
              <a:t>Lograr en óptimas condiciones el objetivo. </a:t>
            </a:r>
          </a:p>
          <a:p>
            <a:pPr algn="just"/>
            <a:r>
              <a:rPr lang="es-CL" sz="2300" dirty="0" smtClean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Coordinador/a de ciclo, revisa y acompaña la implementación de la planificación en aula. De esta forma, verifica los aprendizajes de todos los estudiantes, logrando el objetivo propuesto.  </a:t>
            </a:r>
            <a:endParaRPr lang="es-CL" sz="2300" dirty="0">
              <a:solidFill>
                <a:sysClr val="windowText" lastClr="000000"/>
              </a:solidFill>
            </a:endParaRPr>
          </a:p>
          <a:p>
            <a:pPr marL="457200" indent="-457200" algn="just">
              <a:buAutoNum type="alphaLcParenR"/>
            </a:pPr>
            <a:endParaRPr lang="es-CL" sz="23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14079</TotalTime>
  <Words>1042</Words>
  <Application>Microsoft Office PowerPoint</Application>
  <PresentationFormat>Presentación en pantalla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Tema de Office</vt:lpstr>
      <vt:lpstr>Presentación de PowerPoint</vt:lpstr>
      <vt:lpstr>Retroalimentación  Solemne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</vt:lpstr>
    </vt:vector>
  </TitlesOfParts>
  <Company>USS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Trabajo Marketing</dc:title>
  <dc:creator>Rodrigo Bravo</dc:creator>
  <cp:lastModifiedBy>Angela Fabiola Guzman Michellod</cp:lastModifiedBy>
  <cp:revision>318</cp:revision>
  <dcterms:created xsi:type="dcterms:W3CDTF">2015-03-03T15:30:40Z</dcterms:created>
  <dcterms:modified xsi:type="dcterms:W3CDTF">2019-01-09T12:26:51Z</dcterms:modified>
</cp:coreProperties>
</file>